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/>
              <a:t>St Paul's</a:t>
            </a:r>
            <a:r>
              <a:rPr lang="en-AU" baseline="0"/>
              <a:t> School: Points above the State average in reading, writing and numeracy</a:t>
            </a:r>
            <a:endParaRPr lang="en-AU"/>
          </a:p>
        </c:rich>
      </c:tx>
      <c:layout>
        <c:manualLayout>
          <c:xMode val="edge"/>
          <c:yMode val="edge"/>
          <c:x val="1.9175491982180637E-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3"/>
          <c:order val="0"/>
          <c:tx>
            <c:strRef>
              <c:f>Sheet1!$J$17</c:f>
              <c:strCache>
                <c:ptCount val="1"/>
                <c:pt idx="0">
                  <c:v>Year 3 +/- State Average</c:v>
                </c:pt>
              </c:strCache>
            </c:strRef>
          </c:tx>
          <c:spPr>
            <a:ln w="31750" cap="rnd">
              <a:noFill/>
              <a:round/>
            </a:ln>
            <a:effectLst/>
          </c:spPr>
          <c:marker>
            <c:symbol val="circle"/>
            <c:size val="17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Sheet1!$K$16:$M$16</c:f>
              <c:strCache>
                <c:ptCount val="3"/>
                <c:pt idx="0">
                  <c:v>Reading</c:v>
                </c:pt>
                <c:pt idx="1">
                  <c:v>Writing</c:v>
                </c:pt>
                <c:pt idx="2">
                  <c:v>Numeracy</c:v>
                </c:pt>
              </c:strCache>
            </c:strRef>
          </c:cat>
          <c:val>
            <c:numRef>
              <c:f>Sheet1!$K$17:$M$17</c:f>
              <c:numCache>
                <c:formatCode>General</c:formatCode>
                <c:ptCount val="3"/>
                <c:pt idx="0">
                  <c:v>35</c:v>
                </c:pt>
                <c:pt idx="1">
                  <c:v>35</c:v>
                </c:pt>
                <c:pt idx="2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E7-438E-88E8-1BB6F6F95E1E}"/>
            </c:ext>
          </c:extLst>
        </c:ser>
        <c:ser>
          <c:idx val="0"/>
          <c:order val="1"/>
          <c:tx>
            <c:strRef>
              <c:f>Sheet1!$J$18</c:f>
              <c:strCache>
                <c:ptCount val="1"/>
                <c:pt idx="0">
                  <c:v>Year 5 +/- State Average</c:v>
                </c:pt>
              </c:strCache>
            </c:strRef>
          </c:tx>
          <c:spPr>
            <a:ln w="31750" cap="rnd">
              <a:noFill/>
              <a:round/>
            </a:ln>
            <a:effectLst/>
          </c:spPr>
          <c:marker>
            <c:symbol val="circle"/>
            <c:size val="17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Sheet1!$K$18:$M$18</c:f>
              <c:numCache>
                <c:formatCode>General</c:formatCode>
                <c:ptCount val="3"/>
                <c:pt idx="0">
                  <c:v>49</c:v>
                </c:pt>
                <c:pt idx="1">
                  <c:v>30</c:v>
                </c:pt>
                <c:pt idx="2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E7-438E-88E8-1BB6F6F95E1E}"/>
            </c:ext>
          </c:extLst>
        </c:ser>
        <c:ser>
          <c:idx val="1"/>
          <c:order val="2"/>
          <c:tx>
            <c:strRef>
              <c:f>Sheet1!$J$19</c:f>
              <c:strCache>
                <c:ptCount val="1"/>
                <c:pt idx="0">
                  <c:v>Year 7 +/- State Average</c:v>
                </c:pt>
              </c:strCache>
            </c:strRef>
          </c:tx>
          <c:spPr>
            <a:ln w="31750" cap="rnd">
              <a:noFill/>
              <a:round/>
            </a:ln>
            <a:effectLst/>
          </c:spPr>
          <c:marker>
            <c:symbol val="circle"/>
            <c:size val="17"/>
            <c:spPr>
              <a:solidFill>
                <a:schemeClr val="accent5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Sheet1!$K$19:$M$19</c:f>
              <c:numCache>
                <c:formatCode>General</c:formatCode>
                <c:ptCount val="3"/>
                <c:pt idx="0">
                  <c:v>30</c:v>
                </c:pt>
                <c:pt idx="1">
                  <c:v>17</c:v>
                </c:pt>
                <c:pt idx="2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E7-438E-88E8-1BB6F6F95E1E}"/>
            </c:ext>
          </c:extLst>
        </c:ser>
        <c:ser>
          <c:idx val="2"/>
          <c:order val="3"/>
          <c:tx>
            <c:strRef>
              <c:f>Sheet1!$J$20</c:f>
              <c:strCache>
                <c:ptCount val="1"/>
                <c:pt idx="0">
                  <c:v>Year 9 +/- State Average</c:v>
                </c:pt>
              </c:strCache>
            </c:strRef>
          </c:tx>
          <c:spPr>
            <a:ln w="31750" cap="rnd">
              <a:noFill/>
              <a:round/>
            </a:ln>
            <a:effectLst/>
          </c:spPr>
          <c:marker>
            <c:symbol val="circle"/>
            <c:size val="17"/>
            <c:spPr>
              <a:solidFill>
                <a:schemeClr val="accent4"/>
              </a:solidFill>
              <a:ln>
                <a:noFill/>
              </a:ln>
              <a:effectLst/>
            </c:spPr>
          </c:marker>
          <c:dLbls>
            <c:dLbl>
              <c:idx val="2"/>
              <c:layout>
                <c:manualLayout>
                  <c:x val="-1.4530354902965068E-4"/>
                  <c:y val="0"/>
                </c:manualLayout>
              </c:layout>
              <c:spPr>
                <a:solidFill>
                  <a:schemeClr val="accent5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AE7-438E-88E8-1BB6F6F95E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Sheet1!$K$20:$M$20</c:f>
              <c:numCache>
                <c:formatCode>General</c:formatCode>
                <c:ptCount val="3"/>
                <c:pt idx="0">
                  <c:v>31</c:v>
                </c:pt>
                <c:pt idx="1">
                  <c:v>28</c:v>
                </c:pt>
                <c:pt idx="2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AE7-438E-88E8-1BB6F6F95E1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51375952"/>
        <c:axId val="708170672"/>
      </c:lineChart>
      <c:catAx>
        <c:axId val="35137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170672"/>
        <c:crosses val="autoZero"/>
        <c:auto val="1"/>
        <c:lblAlgn val="ctr"/>
        <c:lblOffset val="100"/>
        <c:noMultiLvlLbl val="0"/>
      </c:catAx>
      <c:valAx>
        <c:axId val="7081706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1375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91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848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357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027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7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552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826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09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679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00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184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BD089-8E0E-4DE0-A355-D78F719009D9}" type="datetimeFigureOut">
              <a:rPr lang="en-AU" smtClean="0"/>
              <a:t>7/09/2017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C8FED-8821-4EB9-A980-F0EF686403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777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041212"/>
              </p:ext>
            </p:extLst>
          </p:nvPr>
        </p:nvGraphicFramePr>
        <p:xfrm>
          <a:off x="3649435" y="1529443"/>
          <a:ext cx="4893129" cy="3799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9654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Pauls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Beeney</dc:creator>
  <cp:lastModifiedBy>Sam Beeney</cp:lastModifiedBy>
  <cp:revision>1</cp:revision>
  <dcterms:created xsi:type="dcterms:W3CDTF">2017-09-07T03:11:52Z</dcterms:created>
  <dcterms:modified xsi:type="dcterms:W3CDTF">2017-09-07T03:12:06Z</dcterms:modified>
</cp:coreProperties>
</file>